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87" r:id="rId2"/>
    <p:sldId id="333" r:id="rId3"/>
    <p:sldId id="352" r:id="rId4"/>
    <p:sldId id="365" r:id="rId5"/>
    <p:sldId id="366" r:id="rId6"/>
    <p:sldId id="368" r:id="rId7"/>
    <p:sldId id="369" r:id="rId8"/>
    <p:sldId id="367" r:id="rId9"/>
    <p:sldId id="371" r:id="rId10"/>
    <p:sldId id="341" r:id="rId11"/>
  </p:sldIdLst>
  <p:sldSz cx="12192000" cy="6858000"/>
  <p:notesSz cx="6858000" cy="9144000"/>
  <p:defaultTextStyle>
    <a:defPPr>
      <a:defRPr lang="es-B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5A0C"/>
    <a:srgbClr val="ED7613"/>
    <a:srgbClr val="D9632C"/>
    <a:srgbClr val="EEB246"/>
    <a:srgbClr val="F38141"/>
    <a:srgbClr val="EAA549"/>
    <a:srgbClr val="E29804"/>
    <a:srgbClr val="E6AF00"/>
    <a:srgbClr val="CB69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showGuides="1">
      <p:cViewPr varScale="1">
        <p:scale>
          <a:sx n="85" d="100"/>
          <a:sy n="85" d="100"/>
        </p:scale>
        <p:origin x="138"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BO"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26EEA9-80AB-4195-B6DD-FD973DA8F744}" type="datetimeFigureOut">
              <a:rPr lang="es-BO" smtClean="0"/>
              <a:t>26/4/2020</a:t>
            </a:fld>
            <a:endParaRPr lang="es-BO"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BO"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B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BO"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24820C-0571-4505-B6E3-030A1B7FEC68}" type="slidenum">
              <a:rPr lang="es-BO" smtClean="0"/>
              <a:t>‹Nº›</a:t>
            </a:fld>
            <a:endParaRPr lang="es-BO" dirty="0"/>
          </a:p>
        </p:txBody>
      </p:sp>
    </p:spTree>
    <p:extLst>
      <p:ext uri="{BB962C8B-B14F-4D97-AF65-F5344CB8AC3E}">
        <p14:creationId xmlns:p14="http://schemas.microsoft.com/office/powerpoint/2010/main" val="2670386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528D2-712D-4A24-97B7-7F0A0667BC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BO"/>
          </a:p>
        </p:txBody>
      </p:sp>
      <p:sp>
        <p:nvSpPr>
          <p:cNvPr id="3" name="Subtitle 2">
            <a:extLst>
              <a:ext uri="{FF2B5EF4-FFF2-40B4-BE49-F238E27FC236}">
                <a16:creationId xmlns:a16="http://schemas.microsoft.com/office/drawing/2014/main" id="{E114C5CD-730C-4853-ADF1-C3BA6102E8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BO"/>
          </a:p>
        </p:txBody>
      </p:sp>
      <p:sp>
        <p:nvSpPr>
          <p:cNvPr id="4" name="Date Placeholder 3">
            <a:extLst>
              <a:ext uri="{FF2B5EF4-FFF2-40B4-BE49-F238E27FC236}">
                <a16:creationId xmlns:a16="http://schemas.microsoft.com/office/drawing/2014/main" id="{5946166C-A48F-4E89-A21A-46C3A865663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079B01B-28A3-45BC-B690-48E764B138C8}" type="datetimeFigureOut">
              <a:rPr kumimoji="0" lang="es-BO"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26/4/2020</a:t>
            </a:fld>
            <a:endParaRPr kumimoji="0" lang="es-BO"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FE99D3D6-B066-44AF-A0E7-FC58CC64D68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BO"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0861A01C-83A7-4ACD-A601-645577AC4D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016B6D-5631-4C8D-8193-FE243F903017}" type="slidenum">
              <a:rPr kumimoji="0" lang="es-BO"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BO"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826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A7547-A0D3-43C6-A6EF-ADC3802FE6F9}"/>
              </a:ext>
            </a:extLst>
          </p:cNvPr>
          <p:cNvSpPr>
            <a:spLocks noGrp="1"/>
          </p:cNvSpPr>
          <p:nvPr>
            <p:ph type="title"/>
          </p:nvPr>
        </p:nvSpPr>
        <p:spPr/>
        <p:txBody>
          <a:bodyPr/>
          <a:lstStyle/>
          <a:p>
            <a:r>
              <a:rPr lang="en-US"/>
              <a:t>Click to edit Master title style</a:t>
            </a:r>
            <a:endParaRPr lang="es-BO"/>
          </a:p>
        </p:txBody>
      </p:sp>
      <p:sp>
        <p:nvSpPr>
          <p:cNvPr id="3" name="Date Placeholder 2">
            <a:extLst>
              <a:ext uri="{FF2B5EF4-FFF2-40B4-BE49-F238E27FC236}">
                <a16:creationId xmlns:a16="http://schemas.microsoft.com/office/drawing/2014/main" id="{6667416D-8E2D-43DD-8F29-8307D1333388}"/>
              </a:ext>
            </a:extLst>
          </p:cNvPr>
          <p:cNvSpPr>
            <a:spLocks noGrp="1"/>
          </p:cNvSpPr>
          <p:nvPr>
            <p:ph type="dt" sz="half" idx="10"/>
          </p:nvPr>
        </p:nvSpPr>
        <p:spPr/>
        <p:txBody>
          <a:bodyPr/>
          <a:lstStyle/>
          <a:p>
            <a:fld id="{7079B01B-28A3-45BC-B690-48E764B138C8}" type="datetimeFigureOut">
              <a:rPr lang="es-BO" smtClean="0"/>
              <a:pPr/>
              <a:t>26/4/2020</a:t>
            </a:fld>
            <a:endParaRPr lang="es-BO" dirty="0"/>
          </a:p>
        </p:txBody>
      </p:sp>
      <p:sp>
        <p:nvSpPr>
          <p:cNvPr id="4" name="Footer Placeholder 3">
            <a:extLst>
              <a:ext uri="{FF2B5EF4-FFF2-40B4-BE49-F238E27FC236}">
                <a16:creationId xmlns:a16="http://schemas.microsoft.com/office/drawing/2014/main" id="{CDB314FB-2AFE-4F79-87C2-35669C6F04D9}"/>
              </a:ext>
            </a:extLst>
          </p:cNvPr>
          <p:cNvSpPr>
            <a:spLocks noGrp="1"/>
          </p:cNvSpPr>
          <p:nvPr>
            <p:ph type="ftr" sz="quarter" idx="11"/>
          </p:nvPr>
        </p:nvSpPr>
        <p:spPr/>
        <p:txBody>
          <a:bodyPr/>
          <a:lstStyle/>
          <a:p>
            <a:endParaRPr lang="es-BO" dirty="0"/>
          </a:p>
        </p:txBody>
      </p:sp>
      <p:sp>
        <p:nvSpPr>
          <p:cNvPr id="5" name="Slide Number Placeholder 4">
            <a:extLst>
              <a:ext uri="{FF2B5EF4-FFF2-40B4-BE49-F238E27FC236}">
                <a16:creationId xmlns:a16="http://schemas.microsoft.com/office/drawing/2014/main" id="{3810B0BE-9D21-4499-A918-240BCC4B5748}"/>
              </a:ext>
            </a:extLst>
          </p:cNvPr>
          <p:cNvSpPr>
            <a:spLocks noGrp="1"/>
          </p:cNvSpPr>
          <p:nvPr>
            <p:ph type="sldNum" sz="quarter" idx="12"/>
          </p:nvPr>
        </p:nvSpPr>
        <p:spPr/>
        <p:txBody>
          <a:bodyPr/>
          <a:lstStyle/>
          <a:p>
            <a:fld id="{52016B6D-5631-4C8D-8193-FE243F903017}" type="slidenum">
              <a:rPr lang="es-BO" smtClean="0"/>
              <a:pPr/>
              <a:t>‹Nº›</a:t>
            </a:fld>
            <a:endParaRPr lang="es-BO" dirty="0"/>
          </a:p>
        </p:txBody>
      </p:sp>
    </p:spTree>
    <p:extLst>
      <p:ext uri="{BB962C8B-B14F-4D97-AF65-F5344CB8AC3E}">
        <p14:creationId xmlns:p14="http://schemas.microsoft.com/office/powerpoint/2010/main" val="39188418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8059C6-945F-482C-904F-F0EFE9B05D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BO"/>
          </a:p>
        </p:txBody>
      </p:sp>
      <p:sp>
        <p:nvSpPr>
          <p:cNvPr id="3" name="Text Placeholder 2">
            <a:extLst>
              <a:ext uri="{FF2B5EF4-FFF2-40B4-BE49-F238E27FC236}">
                <a16:creationId xmlns:a16="http://schemas.microsoft.com/office/drawing/2014/main" id="{DA4503C8-34E1-4F64-BF0D-4648FF314B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BO"/>
          </a:p>
        </p:txBody>
      </p:sp>
      <p:sp>
        <p:nvSpPr>
          <p:cNvPr id="4" name="Date Placeholder 3">
            <a:extLst>
              <a:ext uri="{FF2B5EF4-FFF2-40B4-BE49-F238E27FC236}">
                <a16:creationId xmlns:a16="http://schemas.microsoft.com/office/drawing/2014/main" id="{CCC9C013-CC06-4B25-B0B7-EE20CB61C0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79B01B-28A3-45BC-B690-48E764B138C8}" type="datetimeFigureOut">
              <a:rPr lang="es-BO" smtClean="0"/>
              <a:t>26/4/2020</a:t>
            </a:fld>
            <a:endParaRPr lang="es-BO" dirty="0"/>
          </a:p>
        </p:txBody>
      </p:sp>
      <p:sp>
        <p:nvSpPr>
          <p:cNvPr id="5" name="Footer Placeholder 4">
            <a:extLst>
              <a:ext uri="{FF2B5EF4-FFF2-40B4-BE49-F238E27FC236}">
                <a16:creationId xmlns:a16="http://schemas.microsoft.com/office/drawing/2014/main" id="{3FEF1787-EB8C-4CBA-85E1-128785172D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BO" dirty="0"/>
          </a:p>
        </p:txBody>
      </p:sp>
      <p:sp>
        <p:nvSpPr>
          <p:cNvPr id="6" name="Slide Number Placeholder 5">
            <a:extLst>
              <a:ext uri="{FF2B5EF4-FFF2-40B4-BE49-F238E27FC236}">
                <a16:creationId xmlns:a16="http://schemas.microsoft.com/office/drawing/2014/main" id="{6CEAE09A-D6FF-4D26-9549-5CA780796B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16B6D-5631-4C8D-8193-FE243F903017}" type="slidenum">
              <a:rPr lang="es-BO" smtClean="0"/>
              <a:t>‹Nº›</a:t>
            </a:fld>
            <a:endParaRPr lang="es-BO" dirty="0"/>
          </a:p>
        </p:txBody>
      </p:sp>
    </p:spTree>
    <p:extLst>
      <p:ext uri="{BB962C8B-B14F-4D97-AF65-F5344CB8AC3E}">
        <p14:creationId xmlns:p14="http://schemas.microsoft.com/office/powerpoint/2010/main" val="2817078155"/>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B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E95A0C"/>
        </a:solidFill>
        <a:effectLst/>
      </p:bgPr>
    </p:bg>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820105" y="2041525"/>
            <a:ext cx="6938345" cy="2767542"/>
          </a:xfrm>
          <a:prstGeom prst="rect">
            <a:avLst/>
          </a:prstGeom>
        </p:spPr>
      </p:pic>
    </p:spTree>
    <p:extLst>
      <p:ext uri="{BB962C8B-B14F-4D97-AF65-F5344CB8AC3E}">
        <p14:creationId xmlns:p14="http://schemas.microsoft.com/office/powerpoint/2010/main" val="12764418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 y="282"/>
            <a:ext cx="12191497" cy="6857717"/>
          </a:xfrm>
          <a:prstGeom prst="rect">
            <a:avLst/>
          </a:prstGeom>
        </p:spPr>
      </p:pic>
      <p:sp>
        <p:nvSpPr>
          <p:cNvPr id="4" name="Rectángulo 3"/>
          <p:cNvSpPr/>
          <p:nvPr/>
        </p:nvSpPr>
        <p:spPr>
          <a:xfrm>
            <a:off x="1492388" y="3210467"/>
            <a:ext cx="7401001" cy="861774"/>
          </a:xfrm>
          <a:prstGeom prst="rect">
            <a:avLst/>
          </a:prstGeom>
        </p:spPr>
        <p:txBody>
          <a:bodyPr wrap="none">
            <a:spAutoFit/>
          </a:bodyPr>
          <a:lstStyle/>
          <a:p>
            <a:pPr algn="ctr"/>
            <a:r>
              <a:rPr lang="es-BO" sz="5000" dirty="0">
                <a:solidFill>
                  <a:schemeClr val="bg1"/>
                </a:solidFill>
                <a:latin typeface="Arial Black" panose="020B0A04020102020204" pitchFamily="34" charset="0"/>
              </a:rPr>
              <a:t>MUCHAS GRACIAS!!!</a:t>
            </a:r>
          </a:p>
        </p:txBody>
      </p:sp>
      <p:pic>
        <p:nvPicPr>
          <p:cNvPr id="6" name="Imagen 5"/>
          <p:cNvPicPr>
            <a:picLocks noChangeAspect="1"/>
          </p:cNvPicPr>
          <p:nvPr/>
        </p:nvPicPr>
        <p:blipFill>
          <a:blip r:embed="rId4"/>
          <a:stretch>
            <a:fillRect/>
          </a:stretch>
        </p:blipFill>
        <p:spPr>
          <a:xfrm>
            <a:off x="10577011" y="134834"/>
            <a:ext cx="1614988" cy="644292"/>
          </a:xfrm>
          <a:prstGeom prst="rect">
            <a:avLst/>
          </a:prstGeom>
        </p:spPr>
      </p:pic>
    </p:spTree>
    <p:extLst>
      <p:ext uri="{BB962C8B-B14F-4D97-AF65-F5344CB8AC3E}">
        <p14:creationId xmlns:p14="http://schemas.microsoft.com/office/powerpoint/2010/main" val="3047501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CuadroTexto 10">
            <a:extLst>
              <a:ext uri="{FF2B5EF4-FFF2-40B4-BE49-F238E27FC236}">
                <a16:creationId xmlns:a16="http://schemas.microsoft.com/office/drawing/2014/main" id="{5732EF45-7E25-4955-9290-D499AE6A7B03}"/>
              </a:ext>
            </a:extLst>
          </p:cNvPr>
          <p:cNvSpPr txBox="1"/>
          <p:nvPr/>
        </p:nvSpPr>
        <p:spPr>
          <a:xfrm>
            <a:off x="6436925" y="3657720"/>
            <a:ext cx="3955306" cy="1077218"/>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BO" sz="1600" b="1"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rPr>
              <a:t>Visión:</a:t>
            </a:r>
            <a:r>
              <a:rPr kumimoji="0" lang="es-BO" sz="1600" b="0"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rPr>
              <a:t> Santa Cruz</a:t>
            </a:r>
            <a:r>
              <a:rPr kumimoji="0" lang="es-BO" sz="1600" b="0" i="0" u="none" strike="noStrike" kern="1200" cap="none" spc="0" normalizeH="0" noProof="0" dirty="0">
                <a:ln>
                  <a:noFill/>
                </a:ln>
                <a:solidFill>
                  <a:schemeClr val="bg1"/>
                </a:solidFill>
                <a:effectLst/>
                <a:uLnTx/>
                <a:uFillTx/>
                <a:latin typeface="Century Gothic" panose="020B0502020202020204" pitchFamily="34" charset="0"/>
                <a:ea typeface="+mn-ea"/>
                <a:cs typeface="+mn-cs"/>
              </a:rPr>
              <a:t> de la Sierra </a:t>
            </a:r>
            <a:r>
              <a:rPr kumimoji="0" lang="es-BO" sz="1600" b="0"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rPr>
              <a:t>se convierte en una de las mejores opciones de vida y de inversiones en Latinoamérica</a:t>
            </a:r>
            <a:r>
              <a:rPr kumimoji="0" lang="es-BO" sz="1400" b="0"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rPr>
              <a:t>.</a:t>
            </a:r>
          </a:p>
        </p:txBody>
      </p:sp>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82"/>
            <a:ext cx="10382250" cy="6857717"/>
          </a:xfrm>
          <a:prstGeom prst="rect">
            <a:avLst/>
          </a:prstGeom>
        </p:spPr>
      </p:pic>
      <p:sp>
        <p:nvSpPr>
          <p:cNvPr id="3" name="CuadroTexto 2"/>
          <p:cNvSpPr txBox="1"/>
          <p:nvPr/>
        </p:nvSpPr>
        <p:spPr>
          <a:xfrm>
            <a:off x="5655239" y="1949560"/>
            <a:ext cx="6189483" cy="4247317"/>
          </a:xfrm>
          <a:prstGeom prst="rect">
            <a:avLst/>
          </a:prstGeom>
          <a:noFill/>
        </p:spPr>
        <p:txBody>
          <a:bodyPr wrap="square" rtlCol="0">
            <a:spAutoFit/>
          </a:bodyPr>
          <a:lstStyle/>
          <a:p>
            <a:pPr algn="ctr"/>
            <a:r>
              <a:rPr lang="es-BO" sz="5400" dirty="0" smtClean="0">
                <a:solidFill>
                  <a:srgbClr val="ED7613"/>
                </a:solidFill>
                <a:latin typeface="Arial Black" panose="020B0A04020102020204" pitchFamily="34" charset="0"/>
              </a:rPr>
              <a:t>INTERNADO ROTATORIO </a:t>
            </a:r>
          </a:p>
          <a:p>
            <a:pPr algn="ctr"/>
            <a:r>
              <a:rPr lang="es-BO" sz="5400" dirty="0" smtClean="0">
                <a:solidFill>
                  <a:srgbClr val="ED7613"/>
                </a:solidFill>
                <a:latin typeface="Arial Black" panose="020B0A04020102020204" pitchFamily="34" charset="0"/>
              </a:rPr>
              <a:t>EN EL </a:t>
            </a:r>
            <a:r>
              <a:rPr lang="es-BO" sz="5400" dirty="0" smtClean="0">
                <a:solidFill>
                  <a:srgbClr val="ED7613"/>
                </a:solidFill>
                <a:latin typeface="Arial Black" panose="020B0A04020102020204" pitchFamily="34" charset="0"/>
              </a:rPr>
              <a:t>EXTERIOR</a:t>
            </a:r>
          </a:p>
          <a:p>
            <a:pPr algn="ctr"/>
            <a:r>
              <a:rPr lang="es-BO" sz="5400" dirty="0" smtClean="0">
                <a:solidFill>
                  <a:srgbClr val="ED7613"/>
                </a:solidFill>
                <a:latin typeface="Arial Black" panose="020B0A04020102020204" pitchFamily="34" charset="0"/>
              </a:rPr>
              <a:t>Julio 2020</a:t>
            </a:r>
            <a:endParaRPr lang="es-BO" sz="5400" dirty="0">
              <a:solidFill>
                <a:srgbClr val="ED7613"/>
              </a:solidFill>
              <a:latin typeface="Arial Black" panose="020B0A04020102020204" pitchFamily="34" charset="0"/>
            </a:endParaRPr>
          </a:p>
        </p:txBody>
      </p:sp>
      <p:pic>
        <p:nvPicPr>
          <p:cNvPr id="4" name="Imagen 3"/>
          <p:cNvPicPr>
            <a:picLocks noChangeAspect="1"/>
          </p:cNvPicPr>
          <p:nvPr/>
        </p:nvPicPr>
        <p:blipFill>
          <a:blip r:embed="rId4"/>
          <a:stretch>
            <a:fillRect/>
          </a:stretch>
        </p:blipFill>
        <p:spPr>
          <a:xfrm>
            <a:off x="9762147" y="5904088"/>
            <a:ext cx="2429853" cy="969379"/>
          </a:xfrm>
          <a:prstGeom prst="rect">
            <a:avLst/>
          </a:prstGeom>
        </p:spPr>
      </p:pic>
    </p:spTree>
    <p:extLst>
      <p:ext uri="{BB962C8B-B14F-4D97-AF65-F5344CB8AC3E}">
        <p14:creationId xmlns:p14="http://schemas.microsoft.com/office/powerpoint/2010/main" val="1833824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3"/>
            <a:ext cx="3025422" cy="6857434"/>
          </a:xfrm>
          <a:prstGeom prst="rect">
            <a:avLst/>
          </a:prstGeom>
        </p:spPr>
      </p:pic>
      <p:sp>
        <p:nvSpPr>
          <p:cNvPr id="8" name="CuadroTexto 7"/>
          <p:cNvSpPr txBox="1"/>
          <p:nvPr/>
        </p:nvSpPr>
        <p:spPr>
          <a:xfrm>
            <a:off x="1694835" y="94389"/>
            <a:ext cx="10271969" cy="1169551"/>
          </a:xfrm>
          <a:prstGeom prst="rect">
            <a:avLst/>
          </a:prstGeom>
          <a:noFill/>
        </p:spPr>
        <p:txBody>
          <a:bodyPr wrap="square" rtlCol="0">
            <a:spAutoFit/>
          </a:bodyPr>
          <a:lstStyle/>
          <a:p>
            <a:pPr algn="ctr"/>
            <a:r>
              <a:rPr lang="es-BO" sz="3500" dirty="0" smtClean="0">
                <a:solidFill>
                  <a:srgbClr val="ED7613"/>
                </a:solidFill>
                <a:latin typeface="Arial Black" panose="020B0A04020102020204" pitchFamily="34" charset="0"/>
              </a:rPr>
              <a:t>PROGRAMA </a:t>
            </a:r>
          </a:p>
          <a:p>
            <a:pPr algn="ctr"/>
            <a:r>
              <a:rPr lang="es-BO" sz="3500" dirty="0" smtClean="0">
                <a:solidFill>
                  <a:srgbClr val="ED7613"/>
                </a:solidFill>
                <a:latin typeface="Arial Black" panose="020B0A04020102020204" pitchFamily="34" charset="0"/>
              </a:rPr>
              <a:t>INTERNACIONALIZATE</a:t>
            </a:r>
            <a:endParaRPr lang="es-BO" sz="3500" dirty="0">
              <a:solidFill>
                <a:srgbClr val="ED7613"/>
              </a:solidFill>
              <a:latin typeface="Arial Black" panose="020B0A04020102020204" pitchFamily="34" charset="0"/>
            </a:endParaRPr>
          </a:p>
        </p:txBody>
      </p:sp>
      <p:pic>
        <p:nvPicPr>
          <p:cNvPr id="19" name="Imagen 18"/>
          <p:cNvPicPr>
            <a:picLocks noChangeAspect="1"/>
          </p:cNvPicPr>
          <p:nvPr/>
        </p:nvPicPr>
        <p:blipFill>
          <a:blip r:embed="rId3"/>
          <a:stretch>
            <a:fillRect/>
          </a:stretch>
        </p:blipFill>
        <p:spPr>
          <a:xfrm>
            <a:off x="10577012" y="6213425"/>
            <a:ext cx="1614988" cy="644292"/>
          </a:xfrm>
          <a:prstGeom prst="rect">
            <a:avLst/>
          </a:prstGeom>
        </p:spPr>
      </p:pic>
      <p:sp>
        <p:nvSpPr>
          <p:cNvPr id="9" name="Rectángulo 8"/>
          <p:cNvSpPr/>
          <p:nvPr/>
        </p:nvSpPr>
        <p:spPr>
          <a:xfrm>
            <a:off x="2562578" y="1504444"/>
            <a:ext cx="8941382" cy="4247317"/>
          </a:xfrm>
          <a:prstGeom prst="rect">
            <a:avLst/>
          </a:prstGeom>
        </p:spPr>
        <p:txBody>
          <a:bodyPr wrap="square">
            <a:spAutoFit/>
          </a:bodyPr>
          <a:lstStyle/>
          <a:p>
            <a:r>
              <a:rPr lang="es-BO" sz="3000" dirty="0"/>
              <a:t>Es el programa de Unifranz que promueve la movilidad internacional de los estudiantes para </a:t>
            </a:r>
            <a:r>
              <a:rPr lang="es-BO" sz="3000" dirty="0" smtClean="0"/>
              <a:t>que puedan vivir una experiencia única e irrepetible, a través del intercambio.</a:t>
            </a:r>
          </a:p>
          <a:p>
            <a:pPr marL="285750" indent="-285750">
              <a:buFont typeface="Wingdings" panose="05000000000000000000" pitchFamily="2" charset="2"/>
              <a:buChar char="ü"/>
            </a:pPr>
            <a:r>
              <a:rPr lang="es-BO" sz="3000" dirty="0" smtClean="0"/>
              <a:t>Descubrirás tus capacidades de</a:t>
            </a:r>
            <a:r>
              <a:rPr lang="es-BO" sz="3000" dirty="0" smtClean="0">
                <a:solidFill>
                  <a:srgbClr val="FF0000"/>
                </a:solidFill>
              </a:rPr>
              <a:t> </a:t>
            </a:r>
            <a:r>
              <a:rPr lang="es-BO" sz="3000" dirty="0" smtClean="0">
                <a:solidFill>
                  <a:srgbClr val="E95A0C"/>
                </a:solidFill>
              </a:rPr>
              <a:t>aprendizaje</a:t>
            </a:r>
            <a:r>
              <a:rPr lang="es-BO" sz="3000" dirty="0" smtClean="0">
                <a:solidFill>
                  <a:srgbClr val="FF0000"/>
                </a:solidFill>
              </a:rPr>
              <a:t> </a:t>
            </a:r>
            <a:r>
              <a:rPr lang="es-BO" sz="3000" dirty="0" smtClean="0"/>
              <a:t>y de </a:t>
            </a:r>
            <a:r>
              <a:rPr lang="es-BO" sz="3000" dirty="0" smtClean="0">
                <a:solidFill>
                  <a:srgbClr val="E95A0C"/>
                </a:solidFill>
              </a:rPr>
              <a:t>convivencia</a:t>
            </a:r>
            <a:r>
              <a:rPr lang="es-BO" sz="3000" dirty="0" smtClean="0"/>
              <a:t>.</a:t>
            </a:r>
          </a:p>
          <a:p>
            <a:pPr marL="285750" indent="-285750">
              <a:buFont typeface="Wingdings" panose="05000000000000000000" pitchFamily="2" charset="2"/>
              <a:buChar char="ü"/>
            </a:pPr>
            <a:r>
              <a:rPr lang="es-BO" sz="3000" dirty="0" smtClean="0"/>
              <a:t>Ganarás nuevas </a:t>
            </a:r>
            <a:r>
              <a:rPr lang="es-BO" sz="3000" dirty="0" smtClean="0">
                <a:solidFill>
                  <a:srgbClr val="E95A0C"/>
                </a:solidFill>
              </a:rPr>
              <a:t>perspectivas</a:t>
            </a:r>
            <a:r>
              <a:rPr lang="es-BO" sz="3000" dirty="0"/>
              <a:t>.</a:t>
            </a:r>
            <a:endParaRPr lang="es-BO" sz="3000" dirty="0" smtClean="0"/>
          </a:p>
          <a:p>
            <a:pPr marL="285750" indent="-285750">
              <a:buFont typeface="Wingdings" panose="05000000000000000000" pitchFamily="2" charset="2"/>
              <a:buChar char="ü"/>
            </a:pPr>
            <a:r>
              <a:rPr lang="es-BO" sz="3000" dirty="0" smtClean="0"/>
              <a:t>Aprenderás nuevos </a:t>
            </a:r>
            <a:r>
              <a:rPr lang="es-BO" sz="3000" dirty="0" smtClean="0">
                <a:solidFill>
                  <a:srgbClr val="E95A0C"/>
                </a:solidFill>
              </a:rPr>
              <a:t>idiomas</a:t>
            </a:r>
            <a:r>
              <a:rPr lang="es-BO" sz="3000" dirty="0" smtClean="0"/>
              <a:t> y </a:t>
            </a:r>
            <a:r>
              <a:rPr lang="es-BO" sz="3000" dirty="0" smtClean="0">
                <a:solidFill>
                  <a:srgbClr val="E95A0C"/>
                </a:solidFill>
              </a:rPr>
              <a:t>culturas</a:t>
            </a:r>
            <a:r>
              <a:rPr lang="es-BO" sz="3000" dirty="0" smtClean="0"/>
              <a:t>.</a:t>
            </a:r>
          </a:p>
          <a:p>
            <a:pPr marL="285750" indent="-285750">
              <a:buFont typeface="Wingdings" panose="05000000000000000000" pitchFamily="2" charset="2"/>
              <a:buChar char="ü"/>
            </a:pPr>
            <a:r>
              <a:rPr lang="es-BO" sz="3000" dirty="0" smtClean="0"/>
              <a:t>Aumentarás tu </a:t>
            </a:r>
            <a:r>
              <a:rPr lang="es-BO" sz="3000" dirty="0" smtClean="0">
                <a:solidFill>
                  <a:srgbClr val="E95A0C"/>
                </a:solidFill>
              </a:rPr>
              <a:t>valor profesional</a:t>
            </a:r>
            <a:r>
              <a:rPr lang="es-BO" sz="3000" dirty="0" smtClean="0"/>
              <a:t>.</a:t>
            </a:r>
            <a:endParaRPr lang="es-BO" sz="3000" dirty="0"/>
          </a:p>
        </p:txBody>
      </p:sp>
    </p:spTree>
    <p:extLst>
      <p:ext uri="{BB962C8B-B14F-4D97-AF65-F5344CB8AC3E}">
        <p14:creationId xmlns:p14="http://schemas.microsoft.com/office/powerpoint/2010/main" val="861025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3"/>
            <a:ext cx="3285067" cy="6857434"/>
          </a:xfrm>
          <a:prstGeom prst="rect">
            <a:avLst/>
          </a:prstGeom>
        </p:spPr>
      </p:pic>
      <p:sp>
        <p:nvSpPr>
          <p:cNvPr id="8" name="CuadroTexto 7"/>
          <p:cNvSpPr txBox="1"/>
          <p:nvPr/>
        </p:nvSpPr>
        <p:spPr>
          <a:xfrm>
            <a:off x="1795055" y="173231"/>
            <a:ext cx="10271969" cy="630942"/>
          </a:xfrm>
          <a:prstGeom prst="rect">
            <a:avLst/>
          </a:prstGeom>
          <a:noFill/>
        </p:spPr>
        <p:txBody>
          <a:bodyPr wrap="square" rtlCol="0">
            <a:spAutoFit/>
          </a:bodyPr>
          <a:lstStyle/>
          <a:p>
            <a:pPr algn="ctr"/>
            <a:r>
              <a:rPr lang="es-BO" sz="3500" dirty="0" smtClean="0">
                <a:solidFill>
                  <a:srgbClr val="ED7613"/>
                </a:solidFill>
                <a:latin typeface="Arial Black" panose="020B0A04020102020204" pitchFamily="34" charset="0"/>
              </a:rPr>
              <a:t>REQUISITOS PARA POSTULARSE</a:t>
            </a:r>
          </a:p>
        </p:txBody>
      </p:sp>
      <p:pic>
        <p:nvPicPr>
          <p:cNvPr id="19" name="Imagen 18"/>
          <p:cNvPicPr>
            <a:picLocks noChangeAspect="1"/>
          </p:cNvPicPr>
          <p:nvPr/>
        </p:nvPicPr>
        <p:blipFill>
          <a:blip r:embed="rId3"/>
          <a:stretch>
            <a:fillRect/>
          </a:stretch>
        </p:blipFill>
        <p:spPr>
          <a:xfrm>
            <a:off x="10577012" y="6106656"/>
            <a:ext cx="1614988" cy="644292"/>
          </a:xfrm>
          <a:prstGeom prst="rect">
            <a:avLst/>
          </a:prstGeom>
        </p:spPr>
      </p:pic>
      <p:sp>
        <p:nvSpPr>
          <p:cNvPr id="4" name="Rectángulo 3"/>
          <p:cNvSpPr/>
          <p:nvPr/>
        </p:nvSpPr>
        <p:spPr>
          <a:xfrm>
            <a:off x="2483554" y="1244689"/>
            <a:ext cx="9426222" cy="4524315"/>
          </a:xfrm>
          <a:prstGeom prst="rect">
            <a:avLst/>
          </a:prstGeom>
        </p:spPr>
        <p:txBody>
          <a:bodyPr wrap="square">
            <a:spAutoFit/>
          </a:bodyPr>
          <a:lstStyle/>
          <a:p>
            <a:pPr marL="285750" indent="-285750" algn="just">
              <a:buFont typeface="Arial" panose="020B0604020202020204" pitchFamily="34" charset="0"/>
              <a:buChar char="•"/>
            </a:pPr>
            <a:r>
              <a:rPr lang="es-ES" sz="2400" dirty="0">
                <a:latin typeface="UniNeueBlack"/>
              </a:rPr>
              <a:t>Formulario de Postulación para Internado Rotatorio en el </a:t>
            </a:r>
            <a:r>
              <a:rPr lang="es-ES" sz="2400" dirty="0" smtClean="0">
                <a:latin typeface="UniNeueBlack"/>
              </a:rPr>
              <a:t>Exterior.</a:t>
            </a:r>
          </a:p>
          <a:p>
            <a:pPr algn="just"/>
            <a:endParaRPr lang="es-ES" sz="2400" dirty="0">
              <a:latin typeface="UniNeueBlack"/>
            </a:endParaRPr>
          </a:p>
          <a:p>
            <a:pPr marL="285750" indent="-285750" algn="just">
              <a:buFont typeface="Arial" panose="020B0604020202020204" pitchFamily="34" charset="0"/>
              <a:buChar char="•"/>
            </a:pPr>
            <a:r>
              <a:rPr lang="es-ES" sz="2400" dirty="0">
                <a:latin typeface="UniNeueBlack"/>
              </a:rPr>
              <a:t>Carta de </a:t>
            </a:r>
            <a:r>
              <a:rPr lang="es-ES" sz="2400" dirty="0" smtClean="0">
                <a:latin typeface="UniNeueBlack"/>
              </a:rPr>
              <a:t>Postulación.</a:t>
            </a:r>
          </a:p>
          <a:p>
            <a:pPr algn="just"/>
            <a:endParaRPr lang="es-ES" sz="2400" dirty="0">
              <a:latin typeface="UniNeueBlack"/>
            </a:endParaRPr>
          </a:p>
          <a:p>
            <a:pPr marL="285750" indent="-285750" algn="just">
              <a:buFont typeface="Arial" panose="020B0604020202020204" pitchFamily="34" charset="0"/>
              <a:buChar char="•"/>
            </a:pPr>
            <a:r>
              <a:rPr lang="es-ES" sz="2400" dirty="0">
                <a:latin typeface="UniNeueBlack"/>
              </a:rPr>
              <a:t>Promedio académico igual o mayor a </a:t>
            </a:r>
            <a:r>
              <a:rPr lang="es-ES" sz="2400" dirty="0" smtClean="0">
                <a:latin typeface="UniNeueBlack"/>
              </a:rPr>
              <a:t>70/100.</a:t>
            </a:r>
          </a:p>
          <a:p>
            <a:pPr algn="just"/>
            <a:endParaRPr lang="es-ES" sz="2400" dirty="0">
              <a:latin typeface="UniNeueBlack"/>
            </a:endParaRPr>
          </a:p>
          <a:p>
            <a:pPr marL="285750" indent="-285750" algn="just">
              <a:buFont typeface="Arial" panose="020B0604020202020204" pitchFamily="34" charset="0"/>
              <a:buChar char="•"/>
            </a:pPr>
            <a:r>
              <a:rPr lang="es-ES" sz="2400" dirty="0">
                <a:latin typeface="UniNeueBlack"/>
              </a:rPr>
              <a:t>Seguro Médico vigente con cobertura </a:t>
            </a:r>
            <a:r>
              <a:rPr lang="es-ES" sz="2400" dirty="0" smtClean="0">
                <a:latin typeface="UniNeueBlack"/>
              </a:rPr>
              <a:t>internacional.</a:t>
            </a:r>
          </a:p>
          <a:p>
            <a:pPr algn="just"/>
            <a:endParaRPr lang="es-ES" sz="2400" dirty="0">
              <a:latin typeface="UniNeueBlack"/>
            </a:endParaRPr>
          </a:p>
          <a:p>
            <a:pPr marL="285750" indent="-285750" algn="just">
              <a:buFont typeface="Arial" panose="020B0604020202020204" pitchFamily="34" charset="0"/>
              <a:buChar char="•"/>
            </a:pPr>
            <a:r>
              <a:rPr lang="es-ES" sz="2400" dirty="0">
                <a:latin typeface="UniNeueBlack"/>
              </a:rPr>
              <a:t>Visa y/o Residencia </a:t>
            </a:r>
            <a:r>
              <a:rPr lang="es-ES" sz="2400" dirty="0" smtClean="0">
                <a:latin typeface="UniNeueBlack"/>
              </a:rPr>
              <a:t>vigente.</a:t>
            </a:r>
          </a:p>
          <a:p>
            <a:pPr algn="just"/>
            <a:endParaRPr lang="es-ES" sz="2400" dirty="0">
              <a:latin typeface="UniNeueBlack"/>
            </a:endParaRPr>
          </a:p>
          <a:p>
            <a:pPr marL="285750" indent="-285750" algn="just">
              <a:buFont typeface="Arial" panose="020B0604020202020204" pitchFamily="34" charset="0"/>
              <a:buChar char="•"/>
            </a:pPr>
            <a:r>
              <a:rPr lang="es-ES" sz="2400" dirty="0" smtClean="0">
                <a:latin typeface="UniNeueBlack"/>
              </a:rPr>
              <a:t>Examen </a:t>
            </a:r>
            <a:r>
              <a:rPr lang="es-ES" sz="2400" dirty="0">
                <a:latin typeface="UniNeueBlack"/>
              </a:rPr>
              <a:t>de suficiencia de idioma que lo habilite a realizar estudios en la lengua extranjera (de ser distinto al español)</a:t>
            </a:r>
          </a:p>
        </p:txBody>
      </p:sp>
    </p:spTree>
    <p:extLst>
      <p:ext uri="{BB962C8B-B14F-4D97-AF65-F5344CB8AC3E}">
        <p14:creationId xmlns:p14="http://schemas.microsoft.com/office/powerpoint/2010/main" val="1470099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3"/>
            <a:ext cx="2968978" cy="6857434"/>
          </a:xfrm>
          <a:prstGeom prst="rect">
            <a:avLst/>
          </a:prstGeom>
        </p:spPr>
      </p:pic>
      <p:sp>
        <p:nvSpPr>
          <p:cNvPr id="8" name="CuadroTexto 7"/>
          <p:cNvSpPr txBox="1"/>
          <p:nvPr/>
        </p:nvSpPr>
        <p:spPr>
          <a:xfrm>
            <a:off x="1828649" y="48752"/>
            <a:ext cx="10271969" cy="553998"/>
          </a:xfrm>
          <a:prstGeom prst="rect">
            <a:avLst/>
          </a:prstGeom>
          <a:noFill/>
        </p:spPr>
        <p:txBody>
          <a:bodyPr wrap="square" rtlCol="0">
            <a:spAutoFit/>
          </a:bodyPr>
          <a:lstStyle/>
          <a:p>
            <a:pPr algn="ctr"/>
            <a:r>
              <a:rPr lang="es-BO" sz="3000" dirty="0" smtClean="0">
                <a:solidFill>
                  <a:srgbClr val="ED7613"/>
                </a:solidFill>
                <a:latin typeface="Arial Black" panose="020B0A04020102020204" pitchFamily="34" charset="0"/>
              </a:rPr>
              <a:t>PROCEDIMIENTOS</a:t>
            </a:r>
          </a:p>
        </p:txBody>
      </p:sp>
      <p:pic>
        <p:nvPicPr>
          <p:cNvPr id="19" name="Imagen 18"/>
          <p:cNvPicPr>
            <a:picLocks noChangeAspect="1"/>
          </p:cNvPicPr>
          <p:nvPr/>
        </p:nvPicPr>
        <p:blipFill>
          <a:blip r:embed="rId3"/>
          <a:stretch>
            <a:fillRect/>
          </a:stretch>
        </p:blipFill>
        <p:spPr>
          <a:xfrm>
            <a:off x="10577012" y="6106656"/>
            <a:ext cx="1614988" cy="644292"/>
          </a:xfrm>
          <a:prstGeom prst="rect">
            <a:avLst/>
          </a:prstGeom>
        </p:spPr>
      </p:pic>
      <p:sp>
        <p:nvSpPr>
          <p:cNvPr id="4" name="Rectángulo 3"/>
          <p:cNvSpPr/>
          <p:nvPr/>
        </p:nvSpPr>
        <p:spPr>
          <a:xfrm>
            <a:off x="2539999" y="977121"/>
            <a:ext cx="9426222" cy="369332"/>
          </a:xfrm>
          <a:prstGeom prst="rect">
            <a:avLst/>
          </a:prstGeom>
        </p:spPr>
        <p:txBody>
          <a:bodyPr wrap="square">
            <a:spAutoFit/>
          </a:bodyPr>
          <a:lstStyle/>
          <a:p>
            <a:pPr algn="just"/>
            <a:endParaRPr lang="es-BO" b="1" dirty="0"/>
          </a:p>
        </p:txBody>
      </p:sp>
      <p:sp>
        <p:nvSpPr>
          <p:cNvPr id="11" name="Rectángulo 10"/>
          <p:cNvSpPr/>
          <p:nvPr/>
        </p:nvSpPr>
        <p:spPr>
          <a:xfrm>
            <a:off x="2302934" y="790505"/>
            <a:ext cx="9505244" cy="7602081"/>
          </a:xfrm>
          <a:prstGeom prst="rect">
            <a:avLst/>
          </a:prstGeom>
        </p:spPr>
        <p:txBody>
          <a:bodyPr wrap="square">
            <a:spAutoFit/>
          </a:bodyPr>
          <a:lstStyle/>
          <a:p>
            <a:pPr marL="285750" indent="-285750" algn="just" hangingPunct="0">
              <a:spcBef>
                <a:spcPts val="600"/>
              </a:spcBef>
              <a:spcAft>
                <a:spcPts val="600"/>
              </a:spcAft>
              <a:buFont typeface="Arial" panose="020B0604020202020204" pitchFamily="34" charset="0"/>
              <a:buChar char="•"/>
            </a:pPr>
            <a:r>
              <a:rPr lang="es-ES_tradnl" b="1" dirty="0" smtClean="0"/>
              <a:t>JEFE DE CARRERA:</a:t>
            </a:r>
          </a:p>
          <a:p>
            <a:pPr algn="just" hangingPunct="0">
              <a:spcBef>
                <a:spcPts val="600"/>
              </a:spcBef>
              <a:spcAft>
                <a:spcPts val="600"/>
              </a:spcAft>
            </a:pPr>
            <a:r>
              <a:rPr lang="es-ES_tradnl" dirty="0" smtClean="0"/>
              <a:t>Comunicar </a:t>
            </a:r>
            <a:r>
              <a:rPr lang="es-ES_tradnl" dirty="0"/>
              <a:t>a los Estudiantes de Ciencias de la Salud los requisitos que deben cumplirse para realizar el IRO en el exterior</a:t>
            </a:r>
            <a:r>
              <a:rPr lang="es-ES_tradnl" dirty="0" smtClean="0"/>
              <a:t>.</a:t>
            </a:r>
          </a:p>
          <a:p>
            <a:pPr marL="285750" indent="-285750" algn="just" hangingPunct="0">
              <a:spcBef>
                <a:spcPts val="600"/>
              </a:spcBef>
              <a:spcAft>
                <a:spcPts val="600"/>
              </a:spcAft>
              <a:buFont typeface="Arial" panose="020B0604020202020204" pitchFamily="34" charset="0"/>
              <a:buChar char="•"/>
            </a:pPr>
            <a:r>
              <a:rPr lang="es-ES_tradnl" b="1" dirty="0" smtClean="0"/>
              <a:t>COORDINADOR DE PRACTICAS ESTUDIANTILES:</a:t>
            </a:r>
            <a:endParaRPr lang="es-ES_tradnl" b="1" dirty="0"/>
          </a:p>
          <a:p>
            <a:pPr marL="285750" indent="-285750" algn="just" hangingPunct="0">
              <a:spcBef>
                <a:spcPts val="600"/>
              </a:spcBef>
              <a:spcAft>
                <a:spcPts val="600"/>
              </a:spcAft>
              <a:buFont typeface="Wingdings" panose="05000000000000000000" pitchFamily="2" charset="2"/>
              <a:buChar char="ü"/>
            </a:pPr>
            <a:r>
              <a:rPr lang="es-ES_tradnl" dirty="0"/>
              <a:t>Explicar a los estudiantes que presenten intenciones de realizar el Internado Rotatorio en el exterior (y que cumplan con los requisitos establecidos), el llenado del Formulario de Postulación para Internado Rotatorio en el Exterior</a:t>
            </a:r>
            <a:r>
              <a:rPr lang="es-ES_tradnl" dirty="0" smtClean="0"/>
              <a:t>.</a:t>
            </a:r>
          </a:p>
          <a:p>
            <a:pPr marL="285750" indent="-285750" algn="just" hangingPunct="0">
              <a:spcBef>
                <a:spcPts val="600"/>
              </a:spcBef>
              <a:spcAft>
                <a:spcPts val="600"/>
              </a:spcAft>
              <a:buFont typeface="Wingdings" panose="05000000000000000000" pitchFamily="2" charset="2"/>
              <a:buChar char="ü"/>
            </a:pPr>
            <a:r>
              <a:rPr lang="es-ES_tradnl" dirty="0"/>
              <a:t> </a:t>
            </a:r>
            <a:r>
              <a:rPr lang="es-ES" dirty="0"/>
              <a:t>Verificar el historial académico del estudiante y el cumplimiento de los requisitos correspondientes e informar al Director de Relaciones Internacionales e Institucionales, con el fin de gestionar su aceptación en el Hospital correspondiente. </a:t>
            </a:r>
            <a:endParaRPr lang="es-ES" dirty="0" smtClean="0"/>
          </a:p>
          <a:p>
            <a:pPr marL="285750" indent="-285750" algn="just" hangingPunct="0">
              <a:spcBef>
                <a:spcPts val="600"/>
              </a:spcBef>
              <a:spcAft>
                <a:spcPts val="600"/>
              </a:spcAft>
              <a:buFont typeface="Arial" panose="020B0604020202020204" pitchFamily="34" charset="0"/>
              <a:buChar char="•"/>
            </a:pPr>
            <a:r>
              <a:rPr lang="es-ES_tradnl" b="1" dirty="0"/>
              <a:t>Director de Relaciones Internacionales e  </a:t>
            </a:r>
            <a:r>
              <a:rPr lang="es-ES_tradnl" b="1" dirty="0" smtClean="0"/>
              <a:t>Institucionales:</a:t>
            </a:r>
            <a:endParaRPr lang="es-ES" b="1" dirty="0">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hangingPunct="0">
              <a:spcBef>
                <a:spcPts val="600"/>
              </a:spcBef>
              <a:spcAft>
                <a:spcPts val="600"/>
              </a:spcAft>
              <a:buFont typeface="Wingdings" panose="05000000000000000000" pitchFamily="2" charset="2"/>
              <a:buChar char="ü"/>
            </a:pPr>
            <a:r>
              <a:rPr lang="es-ES_tradnl" dirty="0"/>
              <a:t>Revisar las postulaciones, verificar el cumplimiento de los requisitos y enviar la documentación y las cartas de presentación de los estudiantes, a las instituciones de salud de destino solicitando la aceptación formal de los estudiantes. </a:t>
            </a:r>
          </a:p>
          <a:p>
            <a:pPr marL="285750" indent="-285750" algn="just" hangingPunct="0">
              <a:spcBef>
                <a:spcPts val="600"/>
              </a:spcBef>
              <a:spcAft>
                <a:spcPts val="600"/>
              </a:spcAft>
              <a:buFont typeface="Wingdings" panose="05000000000000000000" pitchFamily="2" charset="2"/>
              <a:buChar char="ü"/>
            </a:pPr>
            <a:r>
              <a:rPr lang="es-ES" dirty="0"/>
              <a:t>Revisar las postulaciones, verificar el cumplimiento de los requisitos y enviar la documentación y las cartas de presentación de los estudiantes, a las instituciones de salud de destino solicitando la aceptación formal de los estudiantes. </a:t>
            </a:r>
            <a:endParaRPr lang="es-ES_tradnl" dirty="0"/>
          </a:p>
          <a:p>
            <a:pPr algn="just" hangingPunct="0">
              <a:spcBef>
                <a:spcPts val="600"/>
              </a:spcBef>
              <a:spcAft>
                <a:spcPts val="600"/>
              </a:spcAft>
            </a:pPr>
            <a:endParaRPr lang="es-ES" dirty="0">
              <a:latin typeface="Arial" panose="020B0604020202020204" pitchFamily="34" charset="0"/>
              <a:ea typeface="Times New Roman" panose="02020603050405020304" pitchFamily="18" charset="0"/>
              <a:cs typeface="Times New Roman" panose="02020603050405020304" pitchFamily="18" charset="0"/>
            </a:endParaRPr>
          </a:p>
          <a:p>
            <a:pPr algn="just" hangingPunct="0">
              <a:spcBef>
                <a:spcPts val="600"/>
              </a:spcBef>
              <a:spcAft>
                <a:spcPts val="600"/>
              </a:spcAft>
            </a:pPr>
            <a:endParaRPr lang="es-ES_tradnl" dirty="0"/>
          </a:p>
          <a:p>
            <a:pPr algn="just" hangingPunct="0">
              <a:spcBef>
                <a:spcPts val="600"/>
              </a:spcBef>
              <a:spcAft>
                <a:spcPts val="600"/>
              </a:spcAft>
            </a:pPr>
            <a:endParaRPr lang="es-ES_tradnl" dirty="0" smtClean="0"/>
          </a:p>
          <a:p>
            <a:pPr algn="just" hangingPunct="0">
              <a:spcBef>
                <a:spcPts val="600"/>
              </a:spcBef>
              <a:spcAft>
                <a:spcPts val="600"/>
              </a:spcAft>
            </a:pPr>
            <a:endParaRPr lang="es-ES" dirty="0"/>
          </a:p>
        </p:txBody>
      </p:sp>
    </p:spTree>
    <p:extLst>
      <p:ext uri="{BB962C8B-B14F-4D97-AF65-F5344CB8AC3E}">
        <p14:creationId xmlns:p14="http://schemas.microsoft.com/office/powerpoint/2010/main" val="3847257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3"/>
            <a:ext cx="2968978" cy="6857434"/>
          </a:xfrm>
          <a:prstGeom prst="rect">
            <a:avLst/>
          </a:prstGeom>
        </p:spPr>
      </p:pic>
      <p:sp>
        <p:nvSpPr>
          <p:cNvPr id="8" name="CuadroTexto 7"/>
          <p:cNvSpPr txBox="1"/>
          <p:nvPr/>
        </p:nvSpPr>
        <p:spPr>
          <a:xfrm>
            <a:off x="1828649" y="48752"/>
            <a:ext cx="10271969" cy="630942"/>
          </a:xfrm>
          <a:prstGeom prst="rect">
            <a:avLst/>
          </a:prstGeom>
          <a:noFill/>
        </p:spPr>
        <p:txBody>
          <a:bodyPr wrap="square" rtlCol="0">
            <a:spAutoFit/>
          </a:bodyPr>
          <a:lstStyle/>
          <a:p>
            <a:pPr algn="ctr"/>
            <a:r>
              <a:rPr lang="es-BO" sz="3500" dirty="0" smtClean="0">
                <a:solidFill>
                  <a:srgbClr val="ED7613"/>
                </a:solidFill>
                <a:latin typeface="Arial Black" panose="020B0A04020102020204" pitchFamily="34" charset="0"/>
              </a:rPr>
              <a:t>PROCEDIMIENTOS</a:t>
            </a:r>
          </a:p>
        </p:txBody>
      </p:sp>
      <p:pic>
        <p:nvPicPr>
          <p:cNvPr id="19" name="Imagen 18"/>
          <p:cNvPicPr>
            <a:picLocks noChangeAspect="1"/>
          </p:cNvPicPr>
          <p:nvPr/>
        </p:nvPicPr>
        <p:blipFill>
          <a:blip r:embed="rId3"/>
          <a:stretch>
            <a:fillRect/>
          </a:stretch>
        </p:blipFill>
        <p:spPr>
          <a:xfrm>
            <a:off x="10577012" y="6106656"/>
            <a:ext cx="1614988" cy="644292"/>
          </a:xfrm>
          <a:prstGeom prst="rect">
            <a:avLst/>
          </a:prstGeom>
        </p:spPr>
      </p:pic>
      <p:sp>
        <p:nvSpPr>
          <p:cNvPr id="4" name="Rectángulo 3"/>
          <p:cNvSpPr/>
          <p:nvPr/>
        </p:nvSpPr>
        <p:spPr>
          <a:xfrm>
            <a:off x="2539999" y="977121"/>
            <a:ext cx="9426222" cy="369332"/>
          </a:xfrm>
          <a:prstGeom prst="rect">
            <a:avLst/>
          </a:prstGeom>
        </p:spPr>
        <p:txBody>
          <a:bodyPr wrap="square">
            <a:spAutoFit/>
          </a:bodyPr>
          <a:lstStyle/>
          <a:p>
            <a:pPr algn="just"/>
            <a:endParaRPr lang="es-BO" b="1" dirty="0"/>
          </a:p>
        </p:txBody>
      </p:sp>
      <p:sp>
        <p:nvSpPr>
          <p:cNvPr id="11" name="Rectángulo 10"/>
          <p:cNvSpPr/>
          <p:nvPr/>
        </p:nvSpPr>
        <p:spPr>
          <a:xfrm>
            <a:off x="2325512" y="1150781"/>
            <a:ext cx="9505244" cy="9510296"/>
          </a:xfrm>
          <a:prstGeom prst="rect">
            <a:avLst/>
          </a:prstGeom>
        </p:spPr>
        <p:txBody>
          <a:bodyPr wrap="square">
            <a:spAutoFit/>
          </a:bodyPr>
          <a:lstStyle/>
          <a:p>
            <a:pPr marL="285750" indent="-285750" algn="just" hangingPunct="0">
              <a:spcBef>
                <a:spcPts val="600"/>
              </a:spcBef>
              <a:spcAft>
                <a:spcPts val="600"/>
              </a:spcAft>
              <a:buFont typeface="Arial" panose="020B0604020202020204" pitchFamily="34" charset="0"/>
              <a:buChar char="•"/>
            </a:pPr>
            <a:r>
              <a:rPr lang="es-ES_tradnl" b="1" dirty="0"/>
              <a:t>Director de Relaciones Internacionales e  </a:t>
            </a:r>
            <a:r>
              <a:rPr lang="es-ES_tradnl" b="1" dirty="0" smtClean="0"/>
              <a:t>Institucionales:</a:t>
            </a:r>
          </a:p>
          <a:p>
            <a:pPr algn="just" hangingPunct="0">
              <a:spcBef>
                <a:spcPts val="600"/>
              </a:spcBef>
              <a:spcAft>
                <a:spcPts val="600"/>
              </a:spcAft>
            </a:pPr>
            <a:r>
              <a:rPr lang="es-ES" dirty="0"/>
              <a:t>Comunicar al Coordinador de Prácticas e Internado, mediante el Jefe de Carrera, la aceptación o rechazo de las postulaciones. </a:t>
            </a:r>
          </a:p>
          <a:p>
            <a:pPr marL="285750" lvl="0" indent="-285750" algn="just" hangingPunct="0">
              <a:spcBef>
                <a:spcPts val="600"/>
              </a:spcBef>
              <a:spcAft>
                <a:spcPts val="600"/>
              </a:spcAft>
              <a:buFont typeface="Arial" panose="020B0604020202020204" pitchFamily="34" charset="0"/>
              <a:buChar char="•"/>
            </a:pPr>
            <a:r>
              <a:rPr lang="es-ES_tradnl" b="1" dirty="0">
                <a:solidFill>
                  <a:prstClr val="black"/>
                </a:solidFill>
              </a:rPr>
              <a:t>Coordinador de Prácticas e </a:t>
            </a:r>
            <a:r>
              <a:rPr lang="es-ES_tradnl" b="1" dirty="0" smtClean="0">
                <a:solidFill>
                  <a:prstClr val="black"/>
                </a:solidFill>
              </a:rPr>
              <a:t>Internado</a:t>
            </a:r>
          </a:p>
          <a:p>
            <a:pPr marL="285750" lvl="0" indent="-285750" algn="just" hangingPunct="0">
              <a:spcBef>
                <a:spcPts val="600"/>
              </a:spcBef>
              <a:spcAft>
                <a:spcPts val="600"/>
              </a:spcAft>
              <a:buFont typeface="Wingdings" panose="05000000000000000000" pitchFamily="2" charset="2"/>
              <a:buChar char="ü"/>
            </a:pPr>
            <a:r>
              <a:rPr lang="es-ES" dirty="0" smtClean="0"/>
              <a:t>Comunicar </a:t>
            </a:r>
            <a:r>
              <a:rPr lang="es-ES" dirty="0"/>
              <a:t>al Estudiante la aceptación o rechazo de su postulación.</a:t>
            </a:r>
          </a:p>
          <a:p>
            <a:pPr marL="285750" indent="-285750" algn="just" hangingPunct="0">
              <a:spcBef>
                <a:spcPts val="600"/>
              </a:spcBef>
              <a:spcAft>
                <a:spcPts val="600"/>
              </a:spcAft>
              <a:buFont typeface="Wingdings" panose="05000000000000000000" pitchFamily="2" charset="2"/>
              <a:buChar char="ü"/>
            </a:pPr>
            <a:r>
              <a:rPr lang="es-ES" dirty="0"/>
              <a:t>¿El estudiante fue aceptado?</a:t>
            </a:r>
          </a:p>
          <a:p>
            <a:pPr algn="just" hangingPunct="0">
              <a:spcBef>
                <a:spcPts val="600"/>
              </a:spcBef>
              <a:spcAft>
                <a:spcPts val="600"/>
              </a:spcAft>
            </a:pPr>
            <a:r>
              <a:rPr lang="es-ES" dirty="0"/>
              <a:t>•	Si, ir al paso 10. </a:t>
            </a:r>
          </a:p>
          <a:p>
            <a:pPr algn="just" hangingPunct="0">
              <a:spcBef>
                <a:spcPts val="600"/>
              </a:spcBef>
              <a:spcAft>
                <a:spcPts val="600"/>
              </a:spcAft>
            </a:pPr>
            <a:r>
              <a:rPr lang="es-ES" dirty="0"/>
              <a:t>•	No, indicar al Estudiante que su solicitud fue rechazada y que debe realizar el IRO en Bolivia</a:t>
            </a:r>
            <a:r>
              <a:rPr lang="es-ES" dirty="0" smtClean="0"/>
              <a:t>.  </a:t>
            </a:r>
            <a:r>
              <a:rPr lang="es-ES" dirty="0"/>
              <a:t>Fin del procedimiento</a:t>
            </a:r>
            <a:r>
              <a:rPr lang="es-ES" dirty="0" smtClean="0"/>
              <a:t>.</a:t>
            </a:r>
          </a:p>
          <a:p>
            <a:pPr marL="285750" indent="-285750" algn="just" hangingPunct="0">
              <a:spcBef>
                <a:spcPts val="600"/>
              </a:spcBef>
              <a:spcAft>
                <a:spcPts val="600"/>
              </a:spcAft>
              <a:buFont typeface="Wingdings" panose="05000000000000000000" pitchFamily="2" charset="2"/>
              <a:buChar char="ü"/>
            </a:pPr>
            <a:r>
              <a:rPr lang="es-ES" dirty="0"/>
              <a:t>Entregar en físico, a la Dirección de Relaciones Internacionales e Institucionales, la Carpeta del Estudiante.</a:t>
            </a:r>
          </a:p>
          <a:p>
            <a:pPr marL="285750" indent="-285750" algn="just" hangingPunct="0">
              <a:spcBef>
                <a:spcPts val="600"/>
              </a:spcBef>
              <a:spcAft>
                <a:spcPts val="600"/>
              </a:spcAft>
              <a:buFont typeface="Wingdings" panose="05000000000000000000" pitchFamily="2" charset="2"/>
              <a:buChar char="ü"/>
            </a:pPr>
            <a:r>
              <a:rPr lang="es-ES" dirty="0" smtClean="0"/>
              <a:t>La </a:t>
            </a:r>
            <a:r>
              <a:rPr lang="es-ES" dirty="0"/>
              <a:t>Carpeta del Estudiante debe contener la Carta de Presentación para Internado Rotatorio y la Libreta de Internado Rotatorio de Medicina o Libreta de Internado Rotatorio de Medicina - Portugués en blanco. </a:t>
            </a:r>
            <a:endParaRPr lang="es-ES" dirty="0" smtClean="0"/>
          </a:p>
          <a:p>
            <a:pPr algn="just" hangingPunct="0">
              <a:spcBef>
                <a:spcPts val="600"/>
              </a:spcBef>
              <a:spcAft>
                <a:spcPts val="600"/>
              </a:spcAft>
            </a:pPr>
            <a:endParaRPr lang="es-ES" dirty="0"/>
          </a:p>
          <a:p>
            <a:pPr algn="just" hangingPunct="0">
              <a:spcBef>
                <a:spcPts val="600"/>
              </a:spcBef>
              <a:spcAft>
                <a:spcPts val="600"/>
              </a:spcAft>
            </a:pPr>
            <a:endParaRPr lang="es-ES" dirty="0"/>
          </a:p>
          <a:p>
            <a:pPr algn="just" hangingPunct="0">
              <a:spcBef>
                <a:spcPts val="600"/>
              </a:spcBef>
              <a:spcAft>
                <a:spcPts val="600"/>
              </a:spcAft>
            </a:pPr>
            <a:endParaRPr lang="es-ES" dirty="0" smtClean="0"/>
          </a:p>
          <a:p>
            <a:pPr algn="just" hangingPunct="0">
              <a:spcBef>
                <a:spcPts val="600"/>
              </a:spcBef>
              <a:spcAft>
                <a:spcPts val="600"/>
              </a:spcAft>
            </a:pPr>
            <a:endParaRPr lang="es-ES" dirty="0"/>
          </a:p>
          <a:p>
            <a:pPr algn="just" hangingPunct="0">
              <a:spcBef>
                <a:spcPts val="600"/>
              </a:spcBef>
              <a:spcAft>
                <a:spcPts val="600"/>
              </a:spcAft>
            </a:pPr>
            <a:endParaRPr lang="es-ES" dirty="0"/>
          </a:p>
          <a:p>
            <a:pPr algn="just" hangingPunct="0">
              <a:spcBef>
                <a:spcPts val="600"/>
              </a:spcBef>
              <a:spcAft>
                <a:spcPts val="600"/>
              </a:spcAft>
            </a:pPr>
            <a:endParaRPr lang="es-ES_tradnl" b="1" dirty="0"/>
          </a:p>
          <a:p>
            <a:pPr algn="just" hangingPunct="0">
              <a:spcBef>
                <a:spcPts val="600"/>
              </a:spcBef>
              <a:spcAft>
                <a:spcPts val="600"/>
              </a:spcAft>
            </a:pPr>
            <a:endParaRPr lang="es-ES" dirty="0">
              <a:latin typeface="Arial" panose="020B0604020202020204" pitchFamily="34" charset="0"/>
              <a:ea typeface="Times New Roman" panose="02020603050405020304" pitchFamily="18" charset="0"/>
              <a:cs typeface="Times New Roman" panose="02020603050405020304" pitchFamily="18" charset="0"/>
            </a:endParaRPr>
          </a:p>
          <a:p>
            <a:pPr algn="just" hangingPunct="0">
              <a:spcBef>
                <a:spcPts val="600"/>
              </a:spcBef>
              <a:spcAft>
                <a:spcPts val="600"/>
              </a:spcAft>
            </a:pPr>
            <a:endParaRPr lang="es-ES_tradnl" dirty="0"/>
          </a:p>
          <a:p>
            <a:pPr algn="just" hangingPunct="0">
              <a:spcBef>
                <a:spcPts val="600"/>
              </a:spcBef>
              <a:spcAft>
                <a:spcPts val="600"/>
              </a:spcAft>
            </a:pPr>
            <a:endParaRPr lang="es-ES_tradnl" dirty="0" smtClean="0"/>
          </a:p>
          <a:p>
            <a:pPr algn="just" hangingPunct="0">
              <a:spcBef>
                <a:spcPts val="600"/>
              </a:spcBef>
              <a:spcAft>
                <a:spcPts val="600"/>
              </a:spcAft>
            </a:pPr>
            <a:endParaRPr lang="es-ES" dirty="0"/>
          </a:p>
        </p:txBody>
      </p:sp>
    </p:spTree>
    <p:extLst>
      <p:ext uri="{BB962C8B-B14F-4D97-AF65-F5344CB8AC3E}">
        <p14:creationId xmlns:p14="http://schemas.microsoft.com/office/powerpoint/2010/main" val="1090814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3"/>
            <a:ext cx="2968978" cy="6857434"/>
          </a:xfrm>
          <a:prstGeom prst="rect">
            <a:avLst/>
          </a:prstGeom>
        </p:spPr>
      </p:pic>
      <p:sp>
        <p:nvSpPr>
          <p:cNvPr id="8" name="CuadroTexto 7"/>
          <p:cNvSpPr txBox="1"/>
          <p:nvPr/>
        </p:nvSpPr>
        <p:spPr>
          <a:xfrm>
            <a:off x="1828649" y="48752"/>
            <a:ext cx="10271969" cy="630942"/>
          </a:xfrm>
          <a:prstGeom prst="rect">
            <a:avLst/>
          </a:prstGeom>
          <a:noFill/>
        </p:spPr>
        <p:txBody>
          <a:bodyPr wrap="square" rtlCol="0">
            <a:spAutoFit/>
          </a:bodyPr>
          <a:lstStyle/>
          <a:p>
            <a:pPr algn="ctr"/>
            <a:r>
              <a:rPr lang="es-BO" sz="3500" dirty="0" smtClean="0">
                <a:solidFill>
                  <a:srgbClr val="ED7613"/>
                </a:solidFill>
                <a:latin typeface="Arial Black" panose="020B0A04020102020204" pitchFamily="34" charset="0"/>
              </a:rPr>
              <a:t>PROCEDIMIENTOS</a:t>
            </a:r>
          </a:p>
        </p:txBody>
      </p:sp>
      <p:pic>
        <p:nvPicPr>
          <p:cNvPr id="19" name="Imagen 18"/>
          <p:cNvPicPr>
            <a:picLocks noChangeAspect="1"/>
          </p:cNvPicPr>
          <p:nvPr/>
        </p:nvPicPr>
        <p:blipFill>
          <a:blip r:embed="rId3"/>
          <a:stretch>
            <a:fillRect/>
          </a:stretch>
        </p:blipFill>
        <p:spPr>
          <a:xfrm>
            <a:off x="10577012" y="6106656"/>
            <a:ext cx="1614988" cy="644292"/>
          </a:xfrm>
          <a:prstGeom prst="rect">
            <a:avLst/>
          </a:prstGeom>
        </p:spPr>
      </p:pic>
      <p:sp>
        <p:nvSpPr>
          <p:cNvPr id="4" name="Rectángulo 3"/>
          <p:cNvSpPr/>
          <p:nvPr/>
        </p:nvSpPr>
        <p:spPr>
          <a:xfrm>
            <a:off x="2539999" y="977121"/>
            <a:ext cx="9426222" cy="369332"/>
          </a:xfrm>
          <a:prstGeom prst="rect">
            <a:avLst/>
          </a:prstGeom>
        </p:spPr>
        <p:txBody>
          <a:bodyPr wrap="square">
            <a:spAutoFit/>
          </a:bodyPr>
          <a:lstStyle/>
          <a:p>
            <a:pPr algn="just"/>
            <a:endParaRPr lang="es-BO" b="1" dirty="0"/>
          </a:p>
        </p:txBody>
      </p:sp>
      <p:sp>
        <p:nvSpPr>
          <p:cNvPr id="11" name="Rectángulo 10"/>
          <p:cNvSpPr/>
          <p:nvPr/>
        </p:nvSpPr>
        <p:spPr>
          <a:xfrm>
            <a:off x="2358767" y="1566936"/>
            <a:ext cx="9505244" cy="3508653"/>
          </a:xfrm>
          <a:prstGeom prst="rect">
            <a:avLst/>
          </a:prstGeom>
        </p:spPr>
        <p:txBody>
          <a:bodyPr wrap="square">
            <a:spAutoFit/>
          </a:bodyPr>
          <a:lstStyle/>
          <a:p>
            <a:pPr marL="285750" lvl="0" indent="-285750" algn="just" hangingPunct="0">
              <a:spcBef>
                <a:spcPts val="600"/>
              </a:spcBef>
              <a:spcAft>
                <a:spcPts val="600"/>
              </a:spcAft>
              <a:buFont typeface="Arial" panose="020B0604020202020204" pitchFamily="34" charset="0"/>
              <a:buChar char="•"/>
            </a:pPr>
            <a:r>
              <a:rPr lang="es-ES_tradnl" b="1" dirty="0">
                <a:solidFill>
                  <a:prstClr val="black"/>
                </a:solidFill>
              </a:rPr>
              <a:t>Director de Relaciones Internacionales e  Institucionales:</a:t>
            </a:r>
          </a:p>
          <a:p>
            <a:pPr marL="285750" indent="-285750" algn="just" hangingPunct="0">
              <a:spcBef>
                <a:spcPts val="600"/>
              </a:spcBef>
              <a:spcAft>
                <a:spcPts val="600"/>
              </a:spcAft>
              <a:buFont typeface="Wingdings" panose="05000000000000000000" pitchFamily="2" charset="2"/>
              <a:buChar char="ü"/>
            </a:pPr>
            <a:r>
              <a:rPr lang="es-ES" dirty="0"/>
              <a:t>Enviar la Carpeta del Estudiante al Hospital de Destino. </a:t>
            </a:r>
            <a:endParaRPr lang="es-ES" dirty="0" smtClean="0"/>
          </a:p>
          <a:p>
            <a:pPr algn="just" hangingPunct="0">
              <a:spcBef>
                <a:spcPts val="600"/>
              </a:spcBef>
              <a:spcAft>
                <a:spcPts val="600"/>
              </a:spcAft>
            </a:pPr>
            <a:endParaRPr lang="es-ES_tradnl" b="1" dirty="0"/>
          </a:p>
          <a:p>
            <a:pPr marL="285750" indent="-285750" algn="just" hangingPunct="0">
              <a:spcBef>
                <a:spcPts val="600"/>
              </a:spcBef>
              <a:spcAft>
                <a:spcPts val="600"/>
              </a:spcAft>
              <a:buFont typeface="Arial" panose="020B0604020202020204" pitchFamily="34" charset="0"/>
              <a:buChar char="•"/>
            </a:pPr>
            <a:r>
              <a:rPr lang="es-ES_tradnl" b="1" dirty="0" smtClean="0"/>
              <a:t>Coordinador de Practicas e Internado:</a:t>
            </a:r>
          </a:p>
          <a:p>
            <a:pPr marL="285750" indent="-285750" algn="just" hangingPunct="0">
              <a:spcBef>
                <a:spcPts val="600"/>
              </a:spcBef>
              <a:spcAft>
                <a:spcPts val="600"/>
              </a:spcAft>
              <a:buFont typeface="Wingdings" panose="05000000000000000000" pitchFamily="2" charset="2"/>
              <a:buChar char="ü"/>
            </a:pPr>
            <a:r>
              <a:rPr lang="es-ES" dirty="0" smtClean="0"/>
              <a:t>Realizar el seguimiento al Internado en el Exterior. </a:t>
            </a:r>
          </a:p>
          <a:p>
            <a:pPr marL="285750" indent="-285750" algn="just" hangingPunct="0">
              <a:spcBef>
                <a:spcPts val="600"/>
              </a:spcBef>
              <a:spcAft>
                <a:spcPts val="600"/>
              </a:spcAft>
              <a:buFont typeface="Wingdings" panose="05000000000000000000" pitchFamily="2" charset="2"/>
              <a:buChar char="ü"/>
            </a:pPr>
            <a:r>
              <a:rPr lang="es-ES" dirty="0" smtClean="0"/>
              <a:t>El </a:t>
            </a:r>
            <a:r>
              <a:rPr lang="es-ES" dirty="0"/>
              <a:t>seguimiento debe realizarse mensualmente de forma telefónica, virtual o presencial, de acuerdo a los requerimientos de la sede y de los estudiantes </a:t>
            </a:r>
            <a:endParaRPr lang="es-ES" dirty="0" smtClean="0"/>
          </a:p>
          <a:p>
            <a:pPr marL="285750" indent="-285750" algn="just" hangingPunct="0">
              <a:spcBef>
                <a:spcPts val="600"/>
              </a:spcBef>
              <a:spcAft>
                <a:spcPts val="600"/>
              </a:spcAft>
              <a:buFont typeface="Wingdings" panose="05000000000000000000" pitchFamily="2" charset="2"/>
              <a:buChar char="ü"/>
            </a:pPr>
            <a:r>
              <a:rPr lang="es-ES" dirty="0" smtClean="0"/>
              <a:t>Gestionar </a:t>
            </a:r>
            <a:r>
              <a:rPr lang="es-ES" dirty="0"/>
              <a:t>los canales de comunicación con los estudiantes o con el Jefe de Enseñanza (responsable de los estudiantes) con el fin de realizar el seguimiento académico correspondiente. </a:t>
            </a:r>
          </a:p>
        </p:txBody>
      </p:sp>
    </p:spTree>
    <p:extLst>
      <p:ext uri="{BB962C8B-B14F-4D97-AF65-F5344CB8AC3E}">
        <p14:creationId xmlns:p14="http://schemas.microsoft.com/office/powerpoint/2010/main" val="3101984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3"/>
            <a:ext cx="2191116" cy="6857434"/>
          </a:xfrm>
          <a:prstGeom prst="rect">
            <a:avLst/>
          </a:prstGeom>
        </p:spPr>
      </p:pic>
      <p:sp>
        <p:nvSpPr>
          <p:cNvPr id="8" name="CuadroTexto 7"/>
          <p:cNvSpPr txBox="1"/>
          <p:nvPr/>
        </p:nvSpPr>
        <p:spPr>
          <a:xfrm>
            <a:off x="1828649" y="48752"/>
            <a:ext cx="10271969" cy="553998"/>
          </a:xfrm>
          <a:prstGeom prst="rect">
            <a:avLst/>
          </a:prstGeom>
          <a:noFill/>
        </p:spPr>
        <p:txBody>
          <a:bodyPr wrap="square" rtlCol="0">
            <a:spAutoFit/>
          </a:bodyPr>
          <a:lstStyle/>
          <a:p>
            <a:pPr algn="ctr"/>
            <a:r>
              <a:rPr lang="es-BO" sz="3000" dirty="0" smtClean="0">
                <a:solidFill>
                  <a:srgbClr val="ED7613"/>
                </a:solidFill>
                <a:latin typeface="Arial Black" panose="020B0A04020102020204" pitchFamily="34" charset="0"/>
              </a:rPr>
              <a:t>HOSPITALES CON CONVENIO</a:t>
            </a:r>
          </a:p>
        </p:txBody>
      </p:sp>
      <p:pic>
        <p:nvPicPr>
          <p:cNvPr id="19" name="Imagen 18"/>
          <p:cNvPicPr>
            <a:picLocks noChangeAspect="1"/>
          </p:cNvPicPr>
          <p:nvPr/>
        </p:nvPicPr>
        <p:blipFill>
          <a:blip r:embed="rId3"/>
          <a:stretch>
            <a:fillRect/>
          </a:stretch>
        </p:blipFill>
        <p:spPr>
          <a:xfrm>
            <a:off x="10577012" y="6106656"/>
            <a:ext cx="1614988" cy="644292"/>
          </a:xfrm>
          <a:prstGeom prst="rect">
            <a:avLst/>
          </a:prstGeom>
        </p:spPr>
      </p:pic>
      <p:sp>
        <p:nvSpPr>
          <p:cNvPr id="4" name="Rectángulo 3"/>
          <p:cNvSpPr/>
          <p:nvPr/>
        </p:nvSpPr>
        <p:spPr>
          <a:xfrm>
            <a:off x="2539999" y="977121"/>
            <a:ext cx="9426222" cy="369332"/>
          </a:xfrm>
          <a:prstGeom prst="rect">
            <a:avLst/>
          </a:prstGeom>
        </p:spPr>
        <p:txBody>
          <a:bodyPr wrap="square">
            <a:spAutoFit/>
          </a:bodyPr>
          <a:lstStyle/>
          <a:p>
            <a:pPr algn="just"/>
            <a:endParaRPr lang="es-BO" b="1" dirty="0"/>
          </a:p>
        </p:txBody>
      </p:sp>
      <p:sp>
        <p:nvSpPr>
          <p:cNvPr id="11" name="Rectángulo 10"/>
          <p:cNvSpPr/>
          <p:nvPr/>
        </p:nvSpPr>
        <p:spPr>
          <a:xfrm>
            <a:off x="2393245" y="756638"/>
            <a:ext cx="9505244" cy="1661993"/>
          </a:xfrm>
          <a:prstGeom prst="rect">
            <a:avLst/>
          </a:prstGeom>
        </p:spPr>
        <p:txBody>
          <a:bodyPr wrap="square">
            <a:spAutoFit/>
          </a:bodyPr>
          <a:lstStyle/>
          <a:p>
            <a:pPr algn="just" hangingPunct="0">
              <a:spcBef>
                <a:spcPts val="600"/>
              </a:spcBef>
              <a:spcAft>
                <a:spcPts val="600"/>
              </a:spcAft>
            </a:pPr>
            <a:endParaRPr lang="es-ES" dirty="0">
              <a:latin typeface="Arial" panose="020B0604020202020204" pitchFamily="34" charset="0"/>
              <a:ea typeface="Times New Roman" panose="02020603050405020304" pitchFamily="18" charset="0"/>
              <a:cs typeface="Times New Roman" panose="02020603050405020304" pitchFamily="18" charset="0"/>
            </a:endParaRPr>
          </a:p>
          <a:p>
            <a:pPr algn="just" hangingPunct="0">
              <a:spcBef>
                <a:spcPts val="600"/>
              </a:spcBef>
              <a:spcAft>
                <a:spcPts val="600"/>
              </a:spcAft>
            </a:pPr>
            <a:endParaRPr lang="es-ES_tradnl" dirty="0"/>
          </a:p>
          <a:p>
            <a:pPr algn="just" hangingPunct="0">
              <a:spcBef>
                <a:spcPts val="600"/>
              </a:spcBef>
              <a:spcAft>
                <a:spcPts val="600"/>
              </a:spcAft>
            </a:pPr>
            <a:endParaRPr lang="es-ES_tradnl" dirty="0" smtClean="0"/>
          </a:p>
          <a:p>
            <a:pPr algn="just" hangingPunct="0">
              <a:spcBef>
                <a:spcPts val="600"/>
              </a:spcBef>
              <a:spcAft>
                <a:spcPts val="600"/>
              </a:spcAft>
            </a:pPr>
            <a:endParaRPr lang="es-ES" dirty="0"/>
          </a:p>
        </p:txBody>
      </p:sp>
      <p:sp>
        <p:nvSpPr>
          <p:cNvPr id="5" name="Rectángulo 4"/>
          <p:cNvSpPr/>
          <p:nvPr/>
        </p:nvSpPr>
        <p:spPr>
          <a:xfrm>
            <a:off x="1912161" y="818193"/>
            <a:ext cx="1133644" cy="646331"/>
          </a:xfrm>
          <a:prstGeom prst="rect">
            <a:avLst/>
          </a:prstGeom>
        </p:spPr>
        <p:txBody>
          <a:bodyPr wrap="none">
            <a:spAutoFit/>
          </a:bodyPr>
          <a:lstStyle/>
          <a:p>
            <a:pPr algn="ctr"/>
            <a:r>
              <a:rPr lang="es-BO" u="sng" dirty="0" smtClean="0">
                <a:solidFill>
                  <a:srgbClr val="ED7613"/>
                </a:solidFill>
                <a:latin typeface="Arial Black" panose="020B0A04020102020204" pitchFamily="34" charset="0"/>
              </a:rPr>
              <a:t>BRASIL</a:t>
            </a:r>
          </a:p>
          <a:p>
            <a:pPr algn="ctr"/>
            <a:endParaRPr lang="es-BO" dirty="0">
              <a:solidFill>
                <a:srgbClr val="ED7613"/>
              </a:solidFill>
              <a:latin typeface="Arial Black" panose="020B0A04020102020204" pitchFamily="34" charset="0"/>
            </a:endParaRPr>
          </a:p>
        </p:txBody>
      </p:sp>
      <p:sp>
        <p:nvSpPr>
          <p:cNvPr id="6" name="Rectángulo 5"/>
          <p:cNvSpPr/>
          <p:nvPr/>
        </p:nvSpPr>
        <p:spPr>
          <a:xfrm>
            <a:off x="1828649" y="1372090"/>
            <a:ext cx="9722112" cy="5355312"/>
          </a:xfrm>
          <a:prstGeom prst="rect">
            <a:avLst/>
          </a:prstGeom>
        </p:spPr>
        <p:txBody>
          <a:bodyPr wrap="square">
            <a:spAutoFit/>
          </a:bodyPr>
          <a:lstStyle/>
          <a:p>
            <a:pPr marL="285750" indent="-285750">
              <a:buFont typeface="Arial" panose="020B0604020202020204" pitchFamily="34" charset="0"/>
              <a:buChar char="•"/>
            </a:pPr>
            <a:r>
              <a:rPr lang="pt-BR" b="1" dirty="0" smtClean="0"/>
              <a:t>FUNDAÇÃO </a:t>
            </a:r>
            <a:r>
              <a:rPr lang="pt-BR" b="1" dirty="0"/>
              <a:t>PRO PINHAIS DE PROMOÇÃO </a:t>
            </a:r>
            <a:r>
              <a:rPr lang="pt-BR" b="1" dirty="0" smtClean="0"/>
              <a:t>HUMANA</a:t>
            </a:r>
          </a:p>
          <a:p>
            <a:r>
              <a:rPr lang="es-ES" dirty="0" smtClean="0"/>
              <a:t>PINHAIS</a:t>
            </a:r>
          </a:p>
          <a:p>
            <a:endParaRPr lang="pt-BR" dirty="0"/>
          </a:p>
          <a:p>
            <a:pPr marL="285750" indent="-285750">
              <a:buFont typeface="Arial" panose="020B0604020202020204" pitchFamily="34" charset="0"/>
              <a:buChar char="•"/>
            </a:pPr>
            <a:r>
              <a:rPr lang="pt-BR" dirty="0"/>
              <a:t> </a:t>
            </a:r>
            <a:r>
              <a:rPr lang="pt-BR" b="1" dirty="0" smtClean="0"/>
              <a:t>HOSPITAL </a:t>
            </a:r>
            <a:r>
              <a:rPr lang="pt-BR" b="1" dirty="0"/>
              <a:t>REGIONAL </a:t>
            </a:r>
            <a:r>
              <a:rPr lang="pt-BR" b="1" dirty="0" smtClean="0"/>
              <a:t>CONCEI</a:t>
            </a:r>
            <a:r>
              <a:rPr lang="pt-BR" b="1" dirty="0"/>
              <a:t>ÇÃO</a:t>
            </a:r>
            <a:r>
              <a:rPr lang="pt-BR" b="1" dirty="0" smtClean="0"/>
              <a:t> </a:t>
            </a:r>
            <a:r>
              <a:rPr lang="pt-BR" b="1" dirty="0"/>
              <a:t>DE </a:t>
            </a:r>
            <a:r>
              <a:rPr lang="pt-BR" b="1" dirty="0" smtClean="0"/>
              <a:t>ARAGUAIA</a:t>
            </a:r>
          </a:p>
          <a:p>
            <a:r>
              <a:rPr lang="es-ES" dirty="0"/>
              <a:t>CONCEIÇÃO DO </a:t>
            </a:r>
            <a:r>
              <a:rPr lang="es-ES" dirty="0" smtClean="0"/>
              <a:t>ARAGUAIA</a:t>
            </a:r>
          </a:p>
          <a:p>
            <a:endParaRPr lang="pt-BR" b="1" dirty="0"/>
          </a:p>
          <a:p>
            <a:pPr marL="285750" indent="-285750">
              <a:buFont typeface="Arial" panose="020B0604020202020204" pitchFamily="34" charset="0"/>
              <a:buChar char="•"/>
            </a:pPr>
            <a:r>
              <a:rPr lang="pt-BR" b="1" dirty="0" smtClean="0"/>
              <a:t>HOSPITAL MUNICIPAL MONSEHOR PEDRO MOURA</a:t>
            </a:r>
          </a:p>
          <a:p>
            <a:r>
              <a:rPr lang="pt-BR" dirty="0" smtClean="0"/>
              <a:t>NOVA CRUZ</a:t>
            </a:r>
          </a:p>
          <a:p>
            <a:endParaRPr lang="pt-BR" dirty="0" smtClean="0"/>
          </a:p>
          <a:p>
            <a:pPr marL="285750" indent="-285750">
              <a:buFont typeface="Arial" panose="020B0604020202020204" pitchFamily="34" charset="0"/>
              <a:buChar char="•"/>
            </a:pPr>
            <a:r>
              <a:rPr lang="pt-BR" b="1" dirty="0" smtClean="0"/>
              <a:t>HOSPITAL PEDRO DO REIS FERNANDES NETO</a:t>
            </a:r>
          </a:p>
          <a:p>
            <a:r>
              <a:rPr lang="es-ES" dirty="0" smtClean="0"/>
              <a:t>SANTA LUZIA</a:t>
            </a:r>
          </a:p>
          <a:p>
            <a:endParaRPr lang="pt-BR" dirty="0" smtClean="0"/>
          </a:p>
          <a:p>
            <a:pPr marL="285750" indent="-285750">
              <a:buFont typeface="Arial" panose="020B0604020202020204" pitchFamily="34" charset="0"/>
              <a:buChar char="•"/>
            </a:pPr>
            <a:r>
              <a:rPr lang="pt-BR" b="1" dirty="0" smtClean="0"/>
              <a:t>HOSPITAL PRONTO SOCORRO E HOSPITAL MUNICIPAL DE SÃO MATEUS </a:t>
            </a:r>
          </a:p>
          <a:p>
            <a:r>
              <a:rPr lang="pt-BR" dirty="0" smtClean="0"/>
              <a:t>MARAHÃO</a:t>
            </a:r>
          </a:p>
          <a:p>
            <a:endParaRPr lang="pt-BR" dirty="0" smtClean="0"/>
          </a:p>
          <a:p>
            <a:pPr marL="285750" indent="-285750">
              <a:buFont typeface="Arial" panose="020B0604020202020204" pitchFamily="34" charset="0"/>
              <a:buChar char="•"/>
            </a:pPr>
            <a:r>
              <a:rPr lang="pt-BR" b="1" dirty="0" smtClean="0"/>
              <a:t>HOSPITAL MUNICIPAL DE ALCANDIA</a:t>
            </a:r>
          </a:p>
          <a:p>
            <a:r>
              <a:rPr lang="pt-BR" dirty="0"/>
              <a:t>ALCANDIA</a:t>
            </a:r>
          </a:p>
          <a:p>
            <a:endParaRPr lang="pt-BR" b="1" dirty="0" smtClean="0"/>
          </a:p>
          <a:p>
            <a:endParaRPr lang="pt-BR" dirty="0"/>
          </a:p>
        </p:txBody>
      </p:sp>
    </p:spTree>
    <p:extLst>
      <p:ext uri="{BB962C8B-B14F-4D97-AF65-F5344CB8AC3E}">
        <p14:creationId xmlns:p14="http://schemas.microsoft.com/office/powerpoint/2010/main" val="3717328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3"/>
            <a:ext cx="2191116" cy="6857434"/>
          </a:xfrm>
          <a:prstGeom prst="rect">
            <a:avLst/>
          </a:prstGeom>
        </p:spPr>
      </p:pic>
      <p:sp>
        <p:nvSpPr>
          <p:cNvPr id="8" name="CuadroTexto 7"/>
          <p:cNvSpPr txBox="1"/>
          <p:nvPr/>
        </p:nvSpPr>
        <p:spPr>
          <a:xfrm>
            <a:off x="1828649" y="48752"/>
            <a:ext cx="10271969" cy="553998"/>
          </a:xfrm>
          <a:prstGeom prst="rect">
            <a:avLst/>
          </a:prstGeom>
          <a:noFill/>
        </p:spPr>
        <p:txBody>
          <a:bodyPr wrap="square" rtlCol="0">
            <a:spAutoFit/>
          </a:bodyPr>
          <a:lstStyle/>
          <a:p>
            <a:pPr algn="ctr"/>
            <a:r>
              <a:rPr lang="es-BO" sz="3000" dirty="0" smtClean="0">
                <a:solidFill>
                  <a:srgbClr val="ED7613"/>
                </a:solidFill>
                <a:latin typeface="Arial Black" panose="020B0A04020102020204" pitchFamily="34" charset="0"/>
              </a:rPr>
              <a:t>HOSPITALES CON CONVENIO</a:t>
            </a:r>
          </a:p>
        </p:txBody>
      </p:sp>
      <p:pic>
        <p:nvPicPr>
          <p:cNvPr id="19" name="Imagen 18"/>
          <p:cNvPicPr>
            <a:picLocks noChangeAspect="1"/>
          </p:cNvPicPr>
          <p:nvPr/>
        </p:nvPicPr>
        <p:blipFill>
          <a:blip r:embed="rId3"/>
          <a:stretch>
            <a:fillRect/>
          </a:stretch>
        </p:blipFill>
        <p:spPr>
          <a:xfrm>
            <a:off x="10577012" y="6106656"/>
            <a:ext cx="1614988" cy="644292"/>
          </a:xfrm>
          <a:prstGeom prst="rect">
            <a:avLst/>
          </a:prstGeom>
        </p:spPr>
      </p:pic>
      <p:sp>
        <p:nvSpPr>
          <p:cNvPr id="4" name="Rectángulo 3"/>
          <p:cNvSpPr/>
          <p:nvPr/>
        </p:nvSpPr>
        <p:spPr>
          <a:xfrm>
            <a:off x="2539999" y="977121"/>
            <a:ext cx="9426222" cy="369332"/>
          </a:xfrm>
          <a:prstGeom prst="rect">
            <a:avLst/>
          </a:prstGeom>
        </p:spPr>
        <p:txBody>
          <a:bodyPr wrap="square">
            <a:spAutoFit/>
          </a:bodyPr>
          <a:lstStyle/>
          <a:p>
            <a:pPr algn="just"/>
            <a:endParaRPr lang="es-BO" b="1" dirty="0"/>
          </a:p>
        </p:txBody>
      </p:sp>
      <p:sp>
        <p:nvSpPr>
          <p:cNvPr id="11" name="Rectángulo 10"/>
          <p:cNvSpPr/>
          <p:nvPr/>
        </p:nvSpPr>
        <p:spPr>
          <a:xfrm>
            <a:off x="2393245" y="756638"/>
            <a:ext cx="9505244" cy="1661993"/>
          </a:xfrm>
          <a:prstGeom prst="rect">
            <a:avLst/>
          </a:prstGeom>
        </p:spPr>
        <p:txBody>
          <a:bodyPr wrap="square">
            <a:spAutoFit/>
          </a:bodyPr>
          <a:lstStyle/>
          <a:p>
            <a:pPr algn="just" hangingPunct="0">
              <a:spcBef>
                <a:spcPts val="600"/>
              </a:spcBef>
              <a:spcAft>
                <a:spcPts val="600"/>
              </a:spcAft>
            </a:pPr>
            <a:endParaRPr lang="es-ES" dirty="0">
              <a:latin typeface="Arial" panose="020B0604020202020204" pitchFamily="34" charset="0"/>
              <a:ea typeface="Times New Roman" panose="02020603050405020304" pitchFamily="18" charset="0"/>
              <a:cs typeface="Times New Roman" panose="02020603050405020304" pitchFamily="18" charset="0"/>
            </a:endParaRPr>
          </a:p>
          <a:p>
            <a:pPr algn="just" hangingPunct="0">
              <a:spcBef>
                <a:spcPts val="600"/>
              </a:spcBef>
              <a:spcAft>
                <a:spcPts val="600"/>
              </a:spcAft>
            </a:pPr>
            <a:endParaRPr lang="es-ES_tradnl" dirty="0"/>
          </a:p>
          <a:p>
            <a:pPr algn="just" hangingPunct="0">
              <a:spcBef>
                <a:spcPts val="600"/>
              </a:spcBef>
              <a:spcAft>
                <a:spcPts val="600"/>
              </a:spcAft>
            </a:pPr>
            <a:endParaRPr lang="es-ES_tradnl" dirty="0" smtClean="0"/>
          </a:p>
          <a:p>
            <a:pPr algn="just" hangingPunct="0">
              <a:spcBef>
                <a:spcPts val="600"/>
              </a:spcBef>
              <a:spcAft>
                <a:spcPts val="600"/>
              </a:spcAft>
            </a:pPr>
            <a:endParaRPr lang="es-ES" dirty="0"/>
          </a:p>
        </p:txBody>
      </p:sp>
      <p:sp>
        <p:nvSpPr>
          <p:cNvPr id="5" name="Rectángulo 4"/>
          <p:cNvSpPr/>
          <p:nvPr/>
        </p:nvSpPr>
        <p:spPr>
          <a:xfrm>
            <a:off x="1912161" y="818193"/>
            <a:ext cx="1133644" cy="646331"/>
          </a:xfrm>
          <a:prstGeom prst="rect">
            <a:avLst/>
          </a:prstGeom>
        </p:spPr>
        <p:txBody>
          <a:bodyPr wrap="none">
            <a:spAutoFit/>
          </a:bodyPr>
          <a:lstStyle/>
          <a:p>
            <a:pPr algn="ctr"/>
            <a:r>
              <a:rPr lang="es-BO" u="sng" dirty="0" smtClean="0">
                <a:solidFill>
                  <a:srgbClr val="ED7613"/>
                </a:solidFill>
                <a:latin typeface="Arial Black" panose="020B0A04020102020204" pitchFamily="34" charset="0"/>
              </a:rPr>
              <a:t>BRASIL</a:t>
            </a:r>
          </a:p>
          <a:p>
            <a:pPr algn="ctr"/>
            <a:endParaRPr lang="es-BO" dirty="0">
              <a:solidFill>
                <a:srgbClr val="ED7613"/>
              </a:solidFill>
              <a:latin typeface="Arial Black" panose="020B0A04020102020204" pitchFamily="34" charset="0"/>
            </a:endParaRPr>
          </a:p>
        </p:txBody>
      </p:sp>
      <p:sp>
        <p:nvSpPr>
          <p:cNvPr id="6" name="Rectángulo 5"/>
          <p:cNvSpPr/>
          <p:nvPr/>
        </p:nvSpPr>
        <p:spPr>
          <a:xfrm>
            <a:off x="1961889" y="1207497"/>
            <a:ext cx="9722112" cy="4247317"/>
          </a:xfrm>
          <a:prstGeom prst="rect">
            <a:avLst/>
          </a:prstGeom>
        </p:spPr>
        <p:txBody>
          <a:bodyPr wrap="square">
            <a:spAutoFit/>
          </a:bodyPr>
          <a:lstStyle/>
          <a:p>
            <a:endParaRPr lang="pt-BR" dirty="0"/>
          </a:p>
          <a:p>
            <a:pPr marL="285750" indent="-285750">
              <a:buFont typeface="Arial" panose="020B0604020202020204" pitchFamily="34" charset="0"/>
              <a:buChar char="•"/>
            </a:pPr>
            <a:r>
              <a:rPr lang="pt-BR" dirty="0"/>
              <a:t> </a:t>
            </a:r>
            <a:r>
              <a:rPr lang="pt-BR" b="1" dirty="0" smtClean="0"/>
              <a:t>HOSPITAL SANTA ROSA DE LIMA</a:t>
            </a:r>
          </a:p>
          <a:p>
            <a:r>
              <a:rPr lang="es-ES" dirty="0" smtClean="0"/>
              <a:t>SERRA </a:t>
            </a:r>
            <a:r>
              <a:rPr lang="es-ES" dirty="0" smtClean="0"/>
              <a:t>NEGRA</a:t>
            </a:r>
          </a:p>
          <a:p>
            <a:endParaRPr lang="pt-BR" b="1" dirty="0"/>
          </a:p>
          <a:p>
            <a:pPr marL="285750" indent="-285750">
              <a:buFont typeface="Arial" panose="020B0604020202020204" pitchFamily="34" charset="0"/>
              <a:buChar char="•"/>
            </a:pPr>
            <a:r>
              <a:rPr lang="pt-BR" b="1" dirty="0" smtClean="0"/>
              <a:t>HOSPITAL ANTONIO PONTES DE AGUIAR</a:t>
            </a:r>
          </a:p>
          <a:p>
            <a:r>
              <a:rPr lang="pt-BR" dirty="0" smtClean="0"/>
              <a:t>MARAHAO</a:t>
            </a:r>
          </a:p>
          <a:p>
            <a:endParaRPr lang="pt-BR" dirty="0" smtClean="0"/>
          </a:p>
          <a:p>
            <a:pPr marL="285750" indent="-285750">
              <a:buFont typeface="Arial" panose="020B0604020202020204" pitchFamily="34" charset="0"/>
              <a:buChar char="•"/>
            </a:pPr>
            <a:r>
              <a:rPr lang="pt-BR" b="1" dirty="0" smtClean="0"/>
              <a:t>HOSPITAL MUNICIPAL ANTONIO TEXEIRA SOBRINHO</a:t>
            </a:r>
          </a:p>
          <a:p>
            <a:r>
              <a:rPr lang="es-ES" dirty="0" smtClean="0"/>
              <a:t>BAHIA</a:t>
            </a:r>
          </a:p>
          <a:p>
            <a:endParaRPr lang="pt-BR" dirty="0" smtClean="0"/>
          </a:p>
          <a:p>
            <a:pPr marL="285750" indent="-285750">
              <a:buFont typeface="Arial" panose="020B0604020202020204" pitchFamily="34" charset="0"/>
              <a:buChar char="•"/>
            </a:pPr>
            <a:r>
              <a:rPr lang="pt-BR" b="1" dirty="0" smtClean="0"/>
              <a:t>HOSPITAL SANTA TERESINHA DE GOIAS</a:t>
            </a:r>
          </a:p>
          <a:p>
            <a:r>
              <a:rPr lang="pt-BR" dirty="0" smtClean="0"/>
              <a:t>GOIAS</a:t>
            </a:r>
          </a:p>
          <a:p>
            <a:endParaRPr lang="pt-BR" dirty="0" smtClean="0"/>
          </a:p>
          <a:p>
            <a:endParaRPr lang="pt-BR" b="1" dirty="0" smtClean="0"/>
          </a:p>
          <a:p>
            <a:endParaRPr lang="pt-BR" dirty="0"/>
          </a:p>
        </p:txBody>
      </p:sp>
    </p:spTree>
    <p:extLst>
      <p:ext uri="{BB962C8B-B14F-4D97-AF65-F5344CB8AC3E}">
        <p14:creationId xmlns:p14="http://schemas.microsoft.com/office/powerpoint/2010/main" val="375761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96117</TotalTime>
  <Words>555</Words>
  <Application>Microsoft Office PowerPoint</Application>
  <PresentationFormat>Panorámica</PresentationFormat>
  <Paragraphs>99</Paragraphs>
  <Slides>10</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10</vt:i4>
      </vt:variant>
    </vt:vector>
  </HeadingPairs>
  <TitlesOfParts>
    <vt:vector size="19" baseType="lpstr">
      <vt:lpstr>Arial</vt:lpstr>
      <vt:lpstr>Arial Black</vt:lpstr>
      <vt:lpstr>Calibri</vt:lpstr>
      <vt:lpstr>Calibri Light</vt:lpstr>
      <vt:lpstr>Century Gothic</vt:lpstr>
      <vt:lpstr>Times New Roman</vt:lpstr>
      <vt:lpstr>UniNeueBlack</vt:lpstr>
      <vt:lpstr>Wingdings</vt:lpstr>
      <vt:lpstr>1_Office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Tina Hansen</dc:creator>
  <cp:lastModifiedBy>orianli2016@gmail.com</cp:lastModifiedBy>
  <cp:revision>330</cp:revision>
  <dcterms:created xsi:type="dcterms:W3CDTF">2018-07-17T20:18:11Z</dcterms:created>
  <dcterms:modified xsi:type="dcterms:W3CDTF">2020-04-26T23:19:28Z</dcterms:modified>
</cp:coreProperties>
</file>